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8"/>
  </p:notesMasterIdLst>
  <p:sldIdLst>
    <p:sldId id="272" r:id="rId2"/>
    <p:sldId id="266" r:id="rId3"/>
    <p:sldId id="363" r:id="rId4"/>
    <p:sldId id="402" r:id="rId5"/>
    <p:sldId id="420" r:id="rId6"/>
    <p:sldId id="417" r:id="rId7"/>
    <p:sldId id="415" r:id="rId8"/>
    <p:sldId id="370" r:id="rId9"/>
    <p:sldId id="421" r:id="rId10"/>
    <p:sldId id="371" r:id="rId11"/>
    <p:sldId id="418" r:id="rId12"/>
    <p:sldId id="419" r:id="rId13"/>
    <p:sldId id="372" r:id="rId14"/>
    <p:sldId id="373" r:id="rId15"/>
    <p:sldId id="374" r:id="rId16"/>
    <p:sldId id="375" r:id="rId17"/>
    <p:sldId id="378" r:id="rId18"/>
    <p:sldId id="376" r:id="rId19"/>
    <p:sldId id="379" r:id="rId20"/>
    <p:sldId id="380" r:id="rId21"/>
    <p:sldId id="381" r:id="rId22"/>
    <p:sldId id="382" r:id="rId23"/>
    <p:sldId id="367" r:id="rId24"/>
    <p:sldId id="368" r:id="rId25"/>
    <p:sldId id="369" r:id="rId26"/>
    <p:sldId id="383" r:id="rId27"/>
    <p:sldId id="389" r:id="rId28"/>
    <p:sldId id="384" r:id="rId29"/>
    <p:sldId id="385" r:id="rId30"/>
    <p:sldId id="386" r:id="rId31"/>
    <p:sldId id="387" r:id="rId32"/>
    <p:sldId id="391" r:id="rId33"/>
    <p:sldId id="403" r:id="rId34"/>
    <p:sldId id="390" r:id="rId35"/>
    <p:sldId id="405" r:id="rId36"/>
    <p:sldId id="406" r:id="rId37"/>
    <p:sldId id="413" r:id="rId38"/>
    <p:sldId id="392" r:id="rId39"/>
    <p:sldId id="404" r:id="rId40"/>
    <p:sldId id="407" r:id="rId41"/>
    <p:sldId id="408" r:id="rId42"/>
    <p:sldId id="409" r:id="rId43"/>
    <p:sldId id="410" r:id="rId44"/>
    <p:sldId id="411" r:id="rId45"/>
    <p:sldId id="422" r:id="rId46"/>
    <p:sldId id="293" r:id="rId47"/>
  </p:sldIdLst>
  <p:sldSz cx="12192000" cy="6858000"/>
  <p:notesSz cx="6765925" cy="98679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644"/>
    <a:srgbClr val="136B20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856A3-84F5-4F98-B21B-B866053795F3}" v="3" dt="2024-09-03T12:04:51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an Peeters" userId="c5ca0a72-dbf1-4cac-9d8a-aab79f159b68" providerId="ADAL" clId="{1B3856A3-84F5-4F98-B21B-B866053795F3}"/>
    <pc:docChg chg="custSel addSld delSld modSld sldOrd">
      <pc:chgData name="Herman Peeters" userId="c5ca0a72-dbf1-4cac-9d8a-aab79f159b68" providerId="ADAL" clId="{1B3856A3-84F5-4F98-B21B-B866053795F3}" dt="2024-09-03T12:04:51.489" v="103"/>
      <pc:docMkLst>
        <pc:docMk/>
      </pc:docMkLst>
      <pc:sldChg chg="del">
        <pc:chgData name="Herman Peeters" userId="c5ca0a72-dbf1-4cac-9d8a-aab79f159b68" providerId="ADAL" clId="{1B3856A3-84F5-4F98-B21B-B866053795F3}" dt="2024-09-03T11:57:33.415" v="87" actId="47"/>
        <pc:sldMkLst>
          <pc:docMk/>
          <pc:sldMk cId="4284125780" sldId="414"/>
        </pc:sldMkLst>
      </pc:sldChg>
      <pc:sldChg chg="addSp delSp modSp new mod">
        <pc:chgData name="Herman Peeters" userId="c5ca0a72-dbf1-4cac-9d8a-aab79f159b68" providerId="ADAL" clId="{1B3856A3-84F5-4F98-B21B-B866053795F3}" dt="2024-09-03T11:54:07.211" v="15" actId="403"/>
        <pc:sldMkLst>
          <pc:docMk/>
          <pc:sldMk cId="2640477797" sldId="420"/>
        </pc:sldMkLst>
        <pc:spChg chg="mod">
          <ac:chgData name="Herman Peeters" userId="c5ca0a72-dbf1-4cac-9d8a-aab79f159b68" providerId="ADAL" clId="{1B3856A3-84F5-4F98-B21B-B866053795F3}" dt="2024-09-03T11:54:07.211" v="15" actId="403"/>
          <ac:spMkLst>
            <pc:docMk/>
            <pc:sldMk cId="2640477797" sldId="420"/>
            <ac:spMk id="2" creationId="{5DE25D37-B68E-8D92-782C-65F6648B4E92}"/>
          </ac:spMkLst>
        </pc:spChg>
        <pc:spChg chg="del">
          <ac:chgData name="Herman Peeters" userId="c5ca0a72-dbf1-4cac-9d8a-aab79f159b68" providerId="ADAL" clId="{1B3856A3-84F5-4F98-B21B-B866053795F3}" dt="2024-09-03T11:53:43.624" v="1" actId="22"/>
          <ac:spMkLst>
            <pc:docMk/>
            <pc:sldMk cId="2640477797" sldId="420"/>
            <ac:spMk id="3" creationId="{EF934281-FC50-948A-4D49-8AA86F5FC153}"/>
          </ac:spMkLst>
        </pc:spChg>
        <pc:picChg chg="add mod ord">
          <ac:chgData name="Herman Peeters" userId="c5ca0a72-dbf1-4cac-9d8a-aab79f159b68" providerId="ADAL" clId="{1B3856A3-84F5-4F98-B21B-B866053795F3}" dt="2024-09-03T11:53:47.688" v="4" actId="1076"/>
          <ac:picMkLst>
            <pc:docMk/>
            <pc:sldMk cId="2640477797" sldId="420"/>
            <ac:picMk id="5" creationId="{900AC52A-D6D0-D7E9-CBB9-C6C23BCDACC3}"/>
          </ac:picMkLst>
        </pc:picChg>
      </pc:sldChg>
      <pc:sldChg chg="addSp delSp modSp add mod ord">
        <pc:chgData name="Herman Peeters" userId="c5ca0a72-dbf1-4cac-9d8a-aab79f159b68" providerId="ADAL" clId="{1B3856A3-84F5-4F98-B21B-B866053795F3}" dt="2024-09-03T11:57:02.069" v="86"/>
        <pc:sldMkLst>
          <pc:docMk/>
          <pc:sldMk cId="1727110274" sldId="421"/>
        </pc:sldMkLst>
        <pc:spChg chg="mod">
          <ac:chgData name="Herman Peeters" userId="c5ca0a72-dbf1-4cac-9d8a-aab79f159b68" providerId="ADAL" clId="{1B3856A3-84F5-4F98-B21B-B866053795F3}" dt="2024-09-03T11:55:54.091" v="76" actId="20577"/>
          <ac:spMkLst>
            <pc:docMk/>
            <pc:sldMk cId="1727110274" sldId="421"/>
            <ac:spMk id="2" creationId="{5DE25D37-B68E-8D92-782C-65F6648B4E92}"/>
          </ac:spMkLst>
        </pc:spChg>
        <pc:spChg chg="add mod">
          <ac:chgData name="Herman Peeters" userId="c5ca0a72-dbf1-4cac-9d8a-aab79f159b68" providerId="ADAL" clId="{1B3856A3-84F5-4F98-B21B-B866053795F3}" dt="2024-09-03T11:56:39.840" v="84" actId="113"/>
          <ac:spMkLst>
            <pc:docMk/>
            <pc:sldMk cId="1727110274" sldId="421"/>
            <ac:spMk id="4" creationId="{3CE4B680-A719-CB48-12D9-AEE6624B8719}"/>
          </ac:spMkLst>
        </pc:spChg>
        <pc:picChg chg="del">
          <ac:chgData name="Herman Peeters" userId="c5ca0a72-dbf1-4cac-9d8a-aab79f159b68" providerId="ADAL" clId="{1B3856A3-84F5-4F98-B21B-B866053795F3}" dt="2024-09-03T11:54:14.415" v="17" actId="478"/>
          <ac:picMkLst>
            <pc:docMk/>
            <pc:sldMk cId="1727110274" sldId="421"/>
            <ac:picMk id="5" creationId="{900AC52A-D6D0-D7E9-CBB9-C6C23BCDACC3}"/>
          </ac:picMkLst>
        </pc:picChg>
      </pc:sldChg>
      <pc:sldChg chg="addSp delSp modSp new mod">
        <pc:chgData name="Herman Peeters" userId="c5ca0a72-dbf1-4cac-9d8a-aab79f159b68" providerId="ADAL" clId="{1B3856A3-84F5-4F98-B21B-B866053795F3}" dt="2024-09-03T12:04:51.489" v="103"/>
        <pc:sldMkLst>
          <pc:docMk/>
          <pc:sldMk cId="3010753314" sldId="422"/>
        </pc:sldMkLst>
        <pc:spChg chg="mod">
          <ac:chgData name="Herman Peeters" userId="c5ca0a72-dbf1-4cac-9d8a-aab79f159b68" providerId="ADAL" clId="{1B3856A3-84F5-4F98-B21B-B866053795F3}" dt="2024-09-03T12:03:37.194" v="100" actId="122"/>
          <ac:spMkLst>
            <pc:docMk/>
            <pc:sldMk cId="3010753314" sldId="422"/>
            <ac:spMk id="2" creationId="{32174747-110F-2EC0-309F-EAB11E7D44AC}"/>
          </ac:spMkLst>
        </pc:spChg>
        <pc:spChg chg="del">
          <ac:chgData name="Herman Peeters" userId="c5ca0a72-dbf1-4cac-9d8a-aab79f159b68" providerId="ADAL" clId="{1B3856A3-84F5-4F98-B21B-B866053795F3}" dt="2024-09-03T12:04:24.308" v="101" actId="22"/>
          <ac:spMkLst>
            <pc:docMk/>
            <pc:sldMk cId="3010753314" sldId="422"/>
            <ac:spMk id="3" creationId="{D4EDABFB-FF50-7396-2EAA-751B5756A680}"/>
          </ac:spMkLst>
        </pc:spChg>
        <pc:picChg chg="add mod ord">
          <ac:chgData name="Herman Peeters" userId="c5ca0a72-dbf1-4cac-9d8a-aab79f159b68" providerId="ADAL" clId="{1B3856A3-84F5-4F98-B21B-B866053795F3}" dt="2024-09-03T12:04:51.489" v="103"/>
          <ac:picMkLst>
            <pc:docMk/>
            <pc:sldMk cId="3010753314" sldId="422"/>
            <ac:picMk id="5" creationId="{F6E44948-4F59-876A-B229-D53F24AD7E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21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32225" y="0"/>
            <a:ext cx="29321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07907-E357-4482-B64F-89796FF93C9E}" type="datetimeFigureOut">
              <a:rPr lang="nl-NL" smtClean="0"/>
              <a:t>3-9-2024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33488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6275" y="4748213"/>
            <a:ext cx="5413375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321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32225" y="9372600"/>
            <a:ext cx="29321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BCB40-3433-45AC-BD05-A7C61801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936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90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06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70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60547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7370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754205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gro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F6FB8D2B-0DCF-7345-A1D8-F6B860C6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8" t="-1" r="-1" b="-11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8937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559717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22391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421990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512481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877673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4807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707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805237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6137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561276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881251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2431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7558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806205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78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3-9-2024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52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DC4F4B91-D9AA-DC48-8378-C9D0B479A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384E7FF-5E9D-E54F-9167-5093A4D17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0" y="2667000"/>
            <a:ext cx="4762500" cy="1524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59291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3-9-2024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9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met afsluit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3-9-2024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1EA048-6A9F-5A4F-8D5C-7C0966829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37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3-9-2024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/>
                <a:t>Derde niveau</a:t>
              </a:r>
            </a:p>
            <a:p>
              <a:pPr marL="0" lvl="3"/>
              <a:r>
                <a:rPr lang="nl-NL" b="1" noProof="0"/>
                <a:t>Vierde niveau</a:t>
              </a:r>
            </a:p>
            <a:p>
              <a:pPr marL="0" lvl="4"/>
              <a:r>
                <a:rPr lang="nl-NL" noProof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/>
                <a:t>Achtste niveau - Subtitel</a:t>
              </a:r>
            </a:p>
            <a:p>
              <a:pPr marL="0" lvl="8"/>
              <a:r>
                <a:rPr lang="nl-NL" noProof="0"/>
                <a:t>Negende Niveau</a:t>
              </a:r>
            </a:p>
            <a:p>
              <a:endParaRPr lang="nl-NL" noProof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205042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3506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3-9-2024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7867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3-9-2024</a:t>
            </a:fld>
            <a:endParaRPr lang="nl-NL" noProof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2C6F9455-E769-9844-A268-79DC7B71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290" y="5950661"/>
            <a:ext cx="2408665" cy="7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9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1346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3976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9491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3-9-2024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27824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erenwelzijnsweb.nl/nl/dierenwelzijnsweb/dierenwelzijn/Definitie.htm" TargetMode="External"/><Relationship Id="rId2" Type="http://schemas.openxmlformats.org/officeDocument/2006/relationships/hyperlink" Target="https://www.cursus-dierenwelzijn.nl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kipster.nl/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9C152A09-14F2-41A1-9B21-775068B9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3A677-DA02-41C7-B19C-2AEBA0D6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B34830DA-893C-43FC-932A-FD3AB0CCB479}" type="datetime1">
              <a:rPr lang="nl-NL" smtClean="0"/>
              <a:pPr/>
              <a:t>3-9-2024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17E8DE-389B-4F0A-8A50-69C8B570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/>
          <a:p>
            <a:r>
              <a:rPr lang="nl-NL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55F440-2F37-4A7F-8B9D-A63EEF43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765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C3CCD66-6F67-423C-9A2C-AAB151ECE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Dierenwelzijn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307214D-AE9B-4168-A10C-9EC437B1ED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l-NL" altLang="nl-NL" sz="2800" dirty="0"/>
              <a:t>Comfort Class;</a:t>
            </a:r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r>
              <a:rPr lang="nl-NL" altLang="nl-NL" sz="2800" dirty="0"/>
              <a:t>Uitgangspunt hierin is dat het dier het leven als goed ervaart als aan al zijn behoeften wordt voldaan.</a:t>
            </a:r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algn="ctr" eaLnBrk="1" hangingPunct="1">
              <a:buNone/>
            </a:pPr>
            <a:r>
              <a:rPr lang="nl-NL" altLang="nl-NL" sz="2800" dirty="0"/>
              <a:t>Dus het welzijn is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goed als de stal en de verzorging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alles bieden wat het dier nodig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heeft.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C3CCD66-6F67-423C-9A2C-AAB151ECE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Huisvesting varkens in het verleden</a:t>
            </a:r>
          </a:p>
        </p:txBody>
      </p:sp>
      <p:pic>
        <p:nvPicPr>
          <p:cNvPr id="4" name="Picture 6" descr="Varkenshouderij - Dierenbescherming.nl">
            <a:extLst>
              <a:ext uri="{FF2B5EF4-FFF2-40B4-BE49-F238E27FC236}">
                <a16:creationId xmlns:a16="http://schemas.microsoft.com/office/drawing/2014/main" id="{6BC6C8AC-3B66-4566-B8AD-88BDCEEDA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340767"/>
            <a:ext cx="5184576" cy="519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www.dierenbescherming.nl/cache/userfiles/Veehouderij-factsheet/Varkenshouderij_gangbarekraamboxen.jpg?w=720&amp;fit=max&amp;s=eedcdb5f972038765374376816454a46">
            <a:extLst>
              <a:ext uri="{FF2B5EF4-FFF2-40B4-BE49-F238E27FC236}">
                <a16:creationId xmlns:a16="http://schemas.microsoft.com/office/drawing/2014/main" id="{A2D0EB16-6345-483B-91EA-8E385027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319340"/>
            <a:ext cx="5256584" cy="524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90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C3CCD66-6F67-423C-9A2C-AAB151ECE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Huisvesting varkens in het verleden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E3347D5-2915-D258-1056-FD81C880D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F4DB77-ACF6-1F47-C45A-FC659C37B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74" y="1556792"/>
            <a:ext cx="9750252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28702E8-CD24-4CC6-8855-DAB4F3AE7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Diercategorieën 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5448653-4D6F-44F6-A22E-1697D4FCB4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800" dirty="0"/>
              <a:t>De Nederlandse varkenshouderij werkt met </a:t>
            </a:r>
          </a:p>
          <a:p>
            <a:pPr marL="0" indent="0" eaLnBrk="1" hangingPunct="1">
              <a:buNone/>
              <a:defRPr/>
            </a:pPr>
            <a:r>
              <a:rPr lang="nl-NL" altLang="nl-NL" sz="2800" dirty="0"/>
              <a:t>De volgende categorieën.</a:t>
            </a:r>
          </a:p>
          <a:p>
            <a:pPr marL="0" indent="0" eaLnBrk="1" hangingPunct="1">
              <a:buNone/>
              <a:defRPr/>
            </a:pPr>
            <a:endParaRPr lang="nl-NL" altLang="nl-NL" sz="28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Dragende zeugen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Guste zeugen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Zogende zeugen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Gespeende biggen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2800" dirty="0"/>
              <a:t>vleesvarkens</a:t>
            </a:r>
          </a:p>
          <a:p>
            <a:pPr eaLnBrk="1" hangingPunct="1">
              <a:defRPr/>
            </a:pPr>
            <a:endParaRPr lang="nl-NL" altLang="nl-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22F17EB-1D49-46FF-80ED-550DD577C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87ED1A3-E10D-4CDF-9990-E6EE0B83E0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algn="ctr" eaLnBrk="1" hangingPunct="1">
              <a:buNone/>
            </a:pPr>
            <a:r>
              <a:rPr lang="nl-NL" altLang="nl-NL" sz="2800" dirty="0"/>
              <a:t>Wie een nieuwe stal wil ontwerpen of een bestaande 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stal aanpassen, zodat zo goed mogelijk rekening 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wordt gehouden met de behoeften van het varken, 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moet eerst weten wat die behoeften zijn.</a:t>
            </a:r>
          </a:p>
          <a:p>
            <a:pPr marL="0" indent="0" algn="ctr" eaLnBrk="1" hangingPunct="1">
              <a:buNone/>
            </a:pPr>
            <a:endParaRPr lang="nl-NL" altLang="nl-NL" sz="2800" dirty="0"/>
          </a:p>
          <a:p>
            <a:pPr marL="0" indent="0" algn="ctr" eaLnBrk="1" hangingPunct="1">
              <a:buNone/>
            </a:pPr>
            <a:r>
              <a:rPr lang="nl-NL" altLang="nl-NL" sz="2800" dirty="0"/>
              <a:t>Welke behoeftes heeft het varken?</a:t>
            </a:r>
          </a:p>
          <a:p>
            <a:pPr marL="0" indent="0" algn="ctr" eaLnBrk="1" hangingPunct="1">
              <a:buNone/>
            </a:pPr>
            <a:r>
              <a:rPr lang="nl-NL" altLang="nl-NL" sz="2800" dirty="0"/>
              <a:t>Komen deze behoeftes overeen met de dierverzorger?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0065E91-F434-4800-AC80-A777A1D49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84B706A-85E9-42E8-AC2B-EE577214C3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l-NL" altLang="nl-NL" sz="2800" dirty="0"/>
              <a:t>We </a:t>
            </a:r>
            <a:r>
              <a:rPr lang="nl-NL" altLang="nl-NL" sz="2800" dirty="0">
                <a:solidFill>
                  <a:srgbClr val="000644"/>
                </a:solidFill>
              </a:rPr>
              <a:t>onderscheiden er dertien behoeftes van het varken</a:t>
            </a:r>
            <a:r>
              <a:rPr lang="nl-NL" altLang="nl-NL" sz="2800" dirty="0"/>
              <a:t>:</a:t>
            </a:r>
          </a:p>
          <a:p>
            <a:pPr marL="0" indent="0" eaLnBrk="1" hangingPunct="1">
              <a:buNone/>
            </a:pPr>
            <a:r>
              <a:rPr lang="nl-NL" altLang="nl-NL" sz="2800" dirty="0"/>
              <a:t>(hoeveel; weet jij er?)</a:t>
            </a:r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CE42AE3-4221-44BE-9CF4-9A68B2C9C006}"/>
              </a:ext>
            </a:extLst>
          </p:cNvPr>
          <p:cNvSpPr txBox="1"/>
          <p:nvPr/>
        </p:nvSpPr>
        <p:spPr>
          <a:xfrm>
            <a:off x="551384" y="2852936"/>
            <a:ext cx="468052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rusten, 		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verzadiging,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excretie,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zelfverzorging,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exploratie,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sociaal gedrag,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nl-NL" sz="2800" dirty="0">
                <a:solidFill>
                  <a:srgbClr val="000644"/>
                </a:solidFill>
                <a:latin typeface="+mj-lt"/>
              </a:rPr>
              <a:t>thermoregulatie,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E47228C-4A64-4855-A945-67F08AE665AF}"/>
              </a:ext>
            </a:extLst>
          </p:cNvPr>
          <p:cNvSpPr txBox="1"/>
          <p:nvPr/>
        </p:nvSpPr>
        <p:spPr>
          <a:xfrm>
            <a:off x="6005934" y="2852936"/>
            <a:ext cx="5040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veiligheid,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gezondheid, 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beweging, 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seksueel gedrag,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Nestbouwgedrag</a:t>
            </a:r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nl-NL" sz="2800" b="1" dirty="0">
                <a:solidFill>
                  <a:srgbClr val="000644"/>
                </a:solidFill>
                <a:latin typeface="+mj-lt"/>
              </a:rPr>
              <a:t>maternaal gedrag</a:t>
            </a:r>
            <a:r>
              <a:rPr lang="nl-NL" sz="2800" b="1" dirty="0">
                <a:solidFill>
                  <a:srgbClr val="000644"/>
                </a:solidFill>
              </a:rPr>
              <a:t>.</a:t>
            </a:r>
            <a:endParaRPr lang="nl-NL" altLang="nl-NL" sz="2800" b="1" dirty="0">
              <a:solidFill>
                <a:srgbClr val="00064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27192D6-0CFD-4112-B989-03913F663A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476" y="296863"/>
            <a:ext cx="10108030" cy="827881"/>
          </a:xfrm>
        </p:spPr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AD2B0B0-4BE3-4B31-9275-EA5487AA27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3003" y="980728"/>
            <a:ext cx="11449050" cy="4419599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  <a:defRPr/>
            </a:pPr>
            <a:r>
              <a:rPr lang="nl-NL" sz="2400" b="1" dirty="0"/>
              <a:t>Rusten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nl-NL" sz="2400" dirty="0"/>
          </a:p>
          <a:p>
            <a:pPr eaLnBrk="1" hangingPunct="1">
              <a:defRPr/>
            </a:pPr>
            <a:r>
              <a:rPr lang="nl-NL" altLang="nl-NL" sz="2400" dirty="0"/>
              <a:t>In gezelschap</a:t>
            </a:r>
          </a:p>
          <a:p>
            <a:pPr>
              <a:defRPr/>
            </a:pPr>
            <a:r>
              <a:rPr lang="nl-NL" sz="2400" b="0" i="1" dirty="0"/>
              <a:t>Oppervlakte van de ligruimte </a:t>
            </a:r>
            <a:r>
              <a:rPr lang="nl-NL" sz="2400" b="0" dirty="0"/>
              <a:t>moet dus voldoende zijn,</a:t>
            </a:r>
          </a:p>
          <a:p>
            <a:pPr>
              <a:defRPr/>
            </a:pPr>
            <a:r>
              <a:rPr lang="nl-NL" sz="2400" b="0" dirty="0"/>
              <a:t>De dieren moeten rustig en onverstoord kunnen liggen.</a:t>
            </a:r>
          </a:p>
          <a:p>
            <a:pPr>
              <a:defRPr/>
            </a:pPr>
            <a:r>
              <a:rPr lang="nl-NL" sz="2400" b="0" dirty="0"/>
              <a:t>de </a:t>
            </a:r>
            <a:r>
              <a:rPr lang="nl-NL" sz="2400" b="0" i="1" dirty="0"/>
              <a:t>ondergrond in de ligruimte </a:t>
            </a:r>
            <a:r>
              <a:rPr lang="nl-NL" sz="2400" b="0" dirty="0"/>
              <a:t>droog en niet te hard</a:t>
            </a:r>
          </a:p>
          <a:p>
            <a:pPr>
              <a:defRPr/>
            </a:pPr>
            <a:r>
              <a:rPr lang="nl-NL" sz="2400" b="0" dirty="0"/>
              <a:t>zijn.</a:t>
            </a:r>
          </a:p>
          <a:p>
            <a:pPr>
              <a:defRPr/>
            </a:pPr>
            <a:r>
              <a:rPr lang="nl-NL" altLang="nl-NL" sz="2400" b="0" dirty="0"/>
              <a:t>Ondergrond moet voldoende grip hebben, maar mag geen scherpe randen hebben</a:t>
            </a:r>
            <a:endParaRPr lang="nl-NL" altLang="nl-NL" sz="2400" dirty="0"/>
          </a:p>
          <a:p>
            <a:pPr eaLnBrk="1" hangingPunct="1"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</p:txBody>
      </p:sp>
      <p:pic>
        <p:nvPicPr>
          <p:cNvPr id="11268" name="Afbeelding 3">
            <a:extLst>
              <a:ext uri="{FF2B5EF4-FFF2-40B4-BE49-F238E27FC236}">
                <a16:creationId xmlns:a16="http://schemas.microsoft.com/office/drawing/2014/main" id="{171E18E8-B503-4483-84E5-00EC8682E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152179"/>
            <a:ext cx="10341793" cy="249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48C2AD8-0CDF-443C-83FE-0BEB9BDA3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31B14DA-B619-4315-9D2F-9830337B51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784" y="1054553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2. </a:t>
            </a:r>
            <a:r>
              <a:rPr lang="nl-NL" sz="2400" b="1" dirty="0"/>
              <a:t>Verzadiging: eten en drinken</a:t>
            </a:r>
            <a:r>
              <a:rPr lang="nl-NL" altLang="nl-NL" sz="2400" b="1" dirty="0"/>
              <a:t> 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nl-NL" altLang="nl-NL" sz="2400" dirty="0"/>
              <a:t>Het varken wil het liefst vrijwel de gehele dag eten.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nl-NL" altLang="nl-NL" sz="2400" dirty="0"/>
              <a:t>eten is belangrijker vinden dan tijd doorbrengen met soortgenoten of verrijkingsmateriaal in hun hok.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nl-NL" sz="2400" dirty="0"/>
              <a:t>wild levende soortgenoten zijn een groot deel van de dag bezig zijn met het zoeken naar voedsel.</a:t>
            </a: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</p:txBody>
      </p:sp>
      <p:pic>
        <p:nvPicPr>
          <p:cNvPr id="12292" name="Afbeelding 3">
            <a:extLst>
              <a:ext uri="{FF2B5EF4-FFF2-40B4-BE49-F238E27FC236}">
                <a16:creationId xmlns:a16="http://schemas.microsoft.com/office/drawing/2014/main" id="{FA50ACC6-BF8A-4A7A-A0A3-872CAF433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5" y="3645453"/>
            <a:ext cx="7062307" cy="29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26C6A17-D132-4A8D-9B27-B68EE24F8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BBB5EC5-8D95-4C81-B08C-E3976C37C4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9948" y="877064"/>
            <a:ext cx="10071085" cy="218568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0" dirty="0"/>
              <a:t>Om te voldoen aan de fysiologische behoeften van het varken is het belangrijk dat de </a:t>
            </a:r>
            <a:r>
              <a:rPr lang="nl-NL" sz="2400" b="0" i="1" dirty="0"/>
              <a:t>kwaliteit en samenstelling van het voer </a:t>
            </a:r>
            <a:r>
              <a:rPr lang="nl-NL" sz="2400" b="0" dirty="0"/>
              <a:t>en de </a:t>
            </a:r>
            <a:r>
              <a:rPr lang="nl-NL" sz="2400" b="0" i="1" dirty="0"/>
              <a:t>kwaliteit van het water </a:t>
            </a:r>
            <a:r>
              <a:rPr lang="nl-NL" sz="2400" b="0" dirty="0"/>
              <a:t>juist is.</a:t>
            </a:r>
          </a:p>
          <a:p>
            <a:pPr marL="0" indent="0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b="0" dirty="0"/>
              <a:t>Water moet vers zijn</a:t>
            </a:r>
          </a:p>
          <a:p>
            <a:pPr eaLnBrk="1" hangingPunct="1">
              <a:defRPr/>
            </a:pPr>
            <a:r>
              <a:rPr lang="nl-NL" altLang="nl-NL" sz="2400" b="0" dirty="0"/>
              <a:t>Voer moet voor voldoende verzadiging zorgen</a:t>
            </a:r>
          </a:p>
          <a:p>
            <a:pPr>
              <a:defRPr/>
            </a:pPr>
            <a:r>
              <a:rPr lang="nl-NL" altLang="nl-NL" sz="2400" b="0" dirty="0"/>
              <a:t>Voer moet </a:t>
            </a:r>
            <a:r>
              <a:rPr lang="nl-NL" sz="2400" b="0" dirty="0"/>
              <a:t>voldoende nutriënten in de juiste verhoudingen bevatten</a:t>
            </a:r>
            <a:endParaRPr lang="nl-NL" altLang="nl-NL" sz="2400" b="0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73C3DE-D1EA-4393-8AFB-52A76FFCE68F}"/>
              </a:ext>
            </a:extLst>
          </p:cNvPr>
          <p:cNvSpPr txBox="1">
            <a:spLocks noChangeArrowheads="1"/>
          </p:cNvSpPr>
          <p:nvPr/>
        </p:nvSpPr>
        <p:spPr>
          <a:xfrm>
            <a:off x="334529" y="3774065"/>
            <a:ext cx="11449050" cy="30874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43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nl-NL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nl-NL" sz="30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nl-NL" altLang="nl-NL" sz="2400" dirty="0"/>
              <a:t>Het varken wil als sociaal dier graag samen met andere varkens eten. De inrichting van de eet- en drinkplaatsen moet daarop ingesteld zijn.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>
              <a:spcAft>
                <a:spcPts val="1200"/>
              </a:spcAft>
              <a:defRPr/>
            </a:pPr>
            <a:r>
              <a:rPr lang="nl-NL" altLang="nl-NL" sz="2400" dirty="0"/>
              <a:t>Eetruimte groot genoeg met voldoende eetplaatsen van de juiste grootte</a:t>
            </a:r>
          </a:p>
          <a:p>
            <a:pPr>
              <a:spcAft>
                <a:spcPts val="1200"/>
              </a:spcAft>
              <a:defRPr/>
            </a:pPr>
            <a:r>
              <a:rPr lang="nl-NL" altLang="nl-NL" sz="2400" dirty="0"/>
              <a:t>Varkens moeten onverstoord kunnen eten </a:t>
            </a:r>
            <a:r>
              <a:rPr lang="nl-NL" sz="2400" dirty="0"/>
              <a:t>zonder lastig gevallen of verjaagd te worden</a:t>
            </a:r>
            <a:endParaRPr lang="nl-NL" altLang="nl-NL" sz="2400" dirty="0"/>
          </a:p>
          <a:p>
            <a:pPr>
              <a:spcAft>
                <a:spcPts val="1200"/>
              </a:spcAft>
              <a:defRPr/>
            </a:pPr>
            <a:r>
              <a:rPr lang="nl-NL" altLang="nl-NL" sz="2400" dirty="0"/>
              <a:t>Voldoende drinkplaatsen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826602B-2009-4C26-9819-B1C63DE9A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487513E-9AF7-4D8A-BD19-9831344478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0838" y="1219200"/>
            <a:ext cx="11449050" cy="4419599"/>
          </a:xfrm>
        </p:spPr>
        <p:txBody>
          <a:bodyPr/>
          <a:lstStyle/>
          <a:p>
            <a:pPr marL="0" indent="0" eaLnBrk="1" hangingPunct="1">
              <a:spcAft>
                <a:spcPts val="600"/>
              </a:spcAft>
              <a:buNone/>
              <a:defRPr/>
            </a:pPr>
            <a:r>
              <a:rPr lang="nl-NL" altLang="nl-NL" sz="2400" dirty="0"/>
              <a:t>3. </a:t>
            </a:r>
            <a:r>
              <a:rPr lang="nl-NL" sz="2400" b="1" dirty="0"/>
              <a:t>Excretie: mesten en urineren</a:t>
            </a:r>
          </a:p>
          <a:p>
            <a:pPr marL="0" indent="0" eaLnBrk="1" hangingPunct="1">
              <a:spcAft>
                <a:spcPts val="600"/>
              </a:spcAft>
              <a:buNone/>
              <a:defRPr/>
            </a:pPr>
            <a:endParaRPr lang="nl-NL" altLang="nl-NL" sz="2400" b="1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Een varken is een zindelijk dier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Een aparte ruimte voor mesten en urineren is belangrijk.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De mestruimte moet voldoende groot zijn,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dirty="0"/>
              <a:t>  </a:t>
            </a:r>
            <a:r>
              <a:rPr lang="nl-NL" sz="2400" b="0" dirty="0"/>
              <a:t>er moet rekening gehouden worden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dirty="0"/>
              <a:t>  </a:t>
            </a:r>
            <a:r>
              <a:rPr lang="nl-NL" sz="2400" b="0" dirty="0"/>
              <a:t>dat varkens gezamenlijk actief zijn.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Het varken prefereert een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dirty="0"/>
              <a:t>   </a:t>
            </a:r>
            <a:r>
              <a:rPr lang="nl-NL" sz="2400" b="0" dirty="0"/>
              <a:t>rustige en veilige plek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2400" b="0" dirty="0"/>
              <a:t>De ondergrond moet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2400" b="0" dirty="0"/>
              <a:t>   voldoende stroef zijn</a:t>
            </a:r>
          </a:p>
          <a:p>
            <a:pPr eaLnBrk="1" hangingPunct="1">
              <a:defRPr/>
            </a:pPr>
            <a:endParaRPr lang="nl-NL" b="0" dirty="0"/>
          </a:p>
          <a:p>
            <a:pPr marL="0" indent="0" eaLnBrk="1" hangingPunct="1">
              <a:buNone/>
              <a:defRPr/>
            </a:pPr>
            <a:endParaRPr lang="nl-NL" altLang="nl-NL" b="0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  <a:p>
            <a:pPr marL="0" indent="0" eaLnBrk="1" hangingPunct="1">
              <a:buNone/>
              <a:defRPr/>
            </a:pPr>
            <a:endParaRPr lang="nl-NL" altLang="nl-NL" dirty="0"/>
          </a:p>
        </p:txBody>
      </p:sp>
      <p:pic>
        <p:nvPicPr>
          <p:cNvPr id="15364" name="Afbeelding 1">
            <a:extLst>
              <a:ext uri="{FF2B5EF4-FFF2-40B4-BE49-F238E27FC236}">
                <a16:creationId xmlns:a16="http://schemas.microsoft.com/office/drawing/2014/main" id="{989C9EE3-9C8C-4791-B840-9E480C86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068960"/>
            <a:ext cx="561847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D2C91F47-9A0E-460B-8135-36693934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B2B74B2A-6988-4619-BE41-3C2692B8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/>
              <a:t>Onderwerp van de presentatie</a:t>
            </a:r>
          </a:p>
        </p:txBody>
      </p:sp>
      <p:sp>
        <p:nvSpPr>
          <p:cNvPr id="13" name="Tijdelijke aanduiding voor datum 12">
            <a:extLst>
              <a:ext uri="{FF2B5EF4-FFF2-40B4-BE49-F238E27FC236}">
                <a16:creationId xmlns:a16="http://schemas.microsoft.com/office/drawing/2014/main" id="{4C480769-A114-458A-B70B-74DA1D577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fld id="{AE207E9E-1ECC-46B3-B6ED-9764FBAAD373}" type="datetime1">
              <a:rPr lang="nl-NL" smtClean="0"/>
              <a:pPr/>
              <a:t>3-9-2024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36" y="3914642"/>
            <a:ext cx="8676000" cy="2171113"/>
          </a:xfrm>
        </p:spPr>
        <p:txBody>
          <a:bodyPr/>
          <a:lstStyle/>
          <a:p>
            <a:r>
              <a:rPr lang="nl-NL" altLang="nl-NL" sz="6000" dirty="0"/>
              <a:t>Wat wil het varken?</a:t>
            </a:r>
            <a:br>
              <a:rPr lang="nl-NL" altLang="nl-NL" sz="6000" dirty="0"/>
            </a:br>
            <a:br>
              <a:rPr lang="nl-NL" altLang="nl-NL" sz="8000" dirty="0"/>
            </a:br>
            <a:r>
              <a:rPr lang="nl-NL" altLang="nl-NL" sz="4400" b="0" dirty="0"/>
              <a:t>Van behoeften naar stalontwerpen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0976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E7B7EE9-76AA-49F1-882D-5756E79C1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14139AD-D69E-4857-A4CF-EF3D0B4EEA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6" y="1219200"/>
            <a:ext cx="11449050" cy="441959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nl-NL" altLang="nl-NL" sz="2400" dirty="0"/>
              <a:t>4</a:t>
            </a:r>
            <a:r>
              <a:rPr lang="nl-NL" altLang="nl-NL" sz="2400" b="1" dirty="0"/>
              <a:t>. Zelfverzorging</a:t>
            </a:r>
          </a:p>
          <a:p>
            <a:pPr marL="0" indent="0" eaLnBrk="1" hangingPunct="1">
              <a:buNone/>
            </a:pPr>
            <a:r>
              <a:rPr lang="nl-NL" altLang="nl-NL" sz="2400" b="0" dirty="0"/>
              <a:t>Zichzelf krabben, schuren, rollen en het nemen van een modderbad (het zogenaamde ‘</a:t>
            </a:r>
            <a:r>
              <a:rPr lang="nl-NL" altLang="nl-NL" sz="2400" b="0" dirty="0" err="1"/>
              <a:t>zoelen</a:t>
            </a:r>
            <a:r>
              <a:rPr lang="nl-NL" altLang="nl-NL" sz="2400" b="0" dirty="0"/>
              <a:t>’) zijn elementen van zelfverzorging.</a:t>
            </a:r>
          </a:p>
          <a:p>
            <a:pPr marL="0" indent="0" eaLnBrk="1" hangingPunct="1">
              <a:buNone/>
            </a:pPr>
            <a:endParaRPr lang="nl-NL" altLang="nl-NL" sz="2400" b="0" dirty="0"/>
          </a:p>
          <a:p>
            <a:pPr marL="0" indent="0" eaLnBrk="1" hangingPunct="1">
              <a:buNone/>
            </a:pPr>
            <a:r>
              <a:rPr lang="nl-NL" altLang="nl-NL" sz="2400" b="0" dirty="0"/>
              <a:t>Het aanbieden van schuurmogelijkheden is ook een belangrijk ingrediënt van zelfverzorging.</a:t>
            </a:r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  <a:p>
            <a:pPr marL="0" indent="0" eaLnBrk="1" hangingPunct="1">
              <a:buNone/>
            </a:pPr>
            <a:endParaRPr lang="nl-NL" altLang="nl-NL" sz="2400" dirty="0"/>
          </a:p>
        </p:txBody>
      </p:sp>
      <p:pic>
        <p:nvPicPr>
          <p:cNvPr id="16388" name="Afbeelding 1">
            <a:extLst>
              <a:ext uri="{FF2B5EF4-FFF2-40B4-BE49-F238E27FC236}">
                <a16:creationId xmlns:a16="http://schemas.microsoft.com/office/drawing/2014/main" id="{07EB1331-2366-4CDE-A728-8C5A1168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3284984"/>
            <a:ext cx="4608512" cy="328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950E923-F7DE-4691-BB06-395FD1B7B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F3D90DB-AE30-4AAE-9465-BE039DD69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4427" y="1052736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4. </a:t>
            </a:r>
            <a:r>
              <a:rPr lang="nl-NL" altLang="nl-NL" sz="2400" b="1" dirty="0"/>
              <a:t>Exploratie, verkennen van de omgeving </a:t>
            </a:r>
          </a:p>
          <a:p>
            <a:pPr marL="0" indent="0" eaLnBrk="1" hangingPunct="1">
              <a:buNone/>
              <a:defRPr/>
            </a:pPr>
            <a:endParaRPr lang="nl-NL" altLang="nl-NL" sz="2400" b="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nl-NL" altLang="nl-NL" sz="2400" b="0" dirty="0"/>
              <a:t>Varkens exploreren met hun snuit, specifiek met hun wroetschijf (stillen van de honger)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nl-NL" altLang="nl-NL" sz="2400" b="0" dirty="0"/>
              <a:t>Varkens doen dit om te zoeken naar voedsel en om hun leefgebied in kaart te brengen (nieuwsgierigheid en veiligheid)</a:t>
            </a:r>
          </a:p>
          <a:p>
            <a:pPr>
              <a:defRPr/>
            </a:pPr>
            <a:r>
              <a:rPr lang="nl-NL" altLang="nl-NL" sz="2400" b="0" dirty="0"/>
              <a:t>Een varken dat niet ‘normaal’ kan exploreren, kan zijn drang om te exploreren gaan richten op andere objecten in het hok. Dit kan leiden tot ongewenst gedrag zoals staartbijten, </a:t>
            </a:r>
            <a:r>
              <a:rPr lang="nl-NL" altLang="nl-NL" sz="2400" b="0" dirty="0" err="1"/>
              <a:t>oorbijten</a:t>
            </a:r>
            <a:r>
              <a:rPr lang="nl-NL" altLang="nl-NL" sz="2400" b="0" dirty="0"/>
              <a:t> of andere vormen van ‘</a:t>
            </a:r>
            <a:r>
              <a:rPr lang="nl-NL" altLang="nl-NL" sz="2400" b="0" dirty="0" err="1"/>
              <a:t>bijterij</a:t>
            </a:r>
            <a:r>
              <a:rPr lang="nl-NL" altLang="nl-NL" sz="2400" b="0" dirty="0"/>
              <a:t>’.</a:t>
            </a: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endParaRPr lang="nl-NL" altLang="nl-NL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B32B12A-859F-44A7-BD53-858E7828D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78E6436-41FA-46C1-B87A-F1BDD1B68E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344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algn="ctr" eaLnBrk="1" hangingPunct="1">
              <a:buNone/>
            </a:pPr>
            <a:r>
              <a:rPr lang="nl-NL" altLang="nl-NL" sz="2400" dirty="0"/>
              <a:t>De leefomgeving van varkens moet hen dus de gelegenheid bieden normaal exploratiegedrag te vertonen. </a:t>
            </a:r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  <p:pic>
        <p:nvPicPr>
          <p:cNvPr id="18436" name="Afbeelding 4">
            <a:extLst>
              <a:ext uri="{FF2B5EF4-FFF2-40B4-BE49-F238E27FC236}">
                <a16:creationId xmlns:a16="http://schemas.microsoft.com/office/drawing/2014/main" id="{22C768D9-FC75-4DE4-B774-FC7B2876E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24944"/>
            <a:ext cx="7218363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0CCD5BE-9844-4BCB-ADBE-7AE799D4C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0C2820E-A185-4518-87E3-89B676DA29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9543" y="1219200"/>
            <a:ext cx="11449050" cy="441959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nl-NL" altLang="nl-NL" sz="2400" dirty="0"/>
              <a:t>6. Sociaal gedrag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nl-NL" altLang="nl-NL" sz="2400" b="0" dirty="0"/>
              <a:t>Varkens hebben van nature een sterke hiërarchie.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nl-NL" altLang="nl-NL" sz="2400" b="0" dirty="0"/>
              <a:t>De sociale organisatie van varkens in de natuur wordt gekenmerkt door familiegroepen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nl-NL" altLang="nl-NL" sz="2400" b="0" dirty="0"/>
              <a:t>Ook in een </a:t>
            </a:r>
            <a:r>
              <a:rPr lang="nl-NL" altLang="nl-NL" sz="2400" b="0" dirty="0" err="1"/>
              <a:t>houderijsysteem</a:t>
            </a:r>
            <a:r>
              <a:rPr lang="nl-NL" altLang="nl-NL" sz="2400" b="0" dirty="0"/>
              <a:t> zouden varkens het best gehouden kunnen worden in </a:t>
            </a:r>
            <a:r>
              <a:rPr lang="nl-NL" altLang="nl-NL" sz="2400" b="0" i="1" dirty="0"/>
              <a:t>sociaal stabiele groepen</a:t>
            </a:r>
            <a:r>
              <a:rPr lang="nl-NL" altLang="nl-NL" sz="2400" b="0" dirty="0"/>
              <a:t>.</a:t>
            </a:r>
            <a:endParaRPr lang="nl-NL" alt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7EF0B20-9ACD-453E-8482-FA45E4AD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3680816"/>
            <a:ext cx="6897608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91AB33D-A397-4271-90A2-B7ADCFCD9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07B661C-A995-48C2-9B3A-5ADA443DE1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9899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7. </a:t>
            </a:r>
            <a:r>
              <a:rPr lang="nl-NL" sz="2400" b="1" dirty="0"/>
              <a:t>Thermoregulatie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b="0" dirty="0"/>
              <a:t>De omgeving van varkens moet zodanig zijn dat de dieren hun lichaamstemperatuur op peil kunnen houden.</a:t>
            </a:r>
          </a:p>
          <a:p>
            <a:pPr eaLnBrk="1" hangingPunct="1">
              <a:defRPr/>
            </a:pPr>
            <a:r>
              <a:rPr lang="nl-NL" altLang="nl-NL" sz="2400" b="0" dirty="0"/>
              <a:t>Als uitgangspunt kan gekozen worden voor de comfortzone of de thermoneutrale zone</a:t>
            </a:r>
          </a:p>
          <a:p>
            <a:pPr eaLnBrk="1" hangingPunct="1">
              <a:defRPr/>
            </a:pPr>
            <a:r>
              <a:rPr lang="nl-NL" altLang="nl-NL" sz="2400" b="0" dirty="0"/>
              <a:t>Er mag geen tocht in de leefomgeving zijn</a:t>
            </a:r>
          </a:p>
          <a:p>
            <a:pPr>
              <a:defRPr/>
            </a:pPr>
            <a:r>
              <a:rPr lang="nl-NL" sz="2400" b="0" dirty="0"/>
              <a:t>een </a:t>
            </a:r>
            <a:r>
              <a:rPr lang="nl-NL" sz="2400" b="0" i="1" dirty="0"/>
              <a:t>te vochtige of te droge omgeving dient te vermeden </a:t>
            </a:r>
            <a:r>
              <a:rPr lang="nl-NL" sz="2400" b="0" dirty="0"/>
              <a:t>worden</a:t>
            </a:r>
            <a:endParaRPr lang="nl-NL" altLang="nl-NL" sz="2400" b="0" dirty="0"/>
          </a:p>
          <a:p>
            <a:pPr marL="0" indent="0" eaLnBrk="1" hangingPunct="1">
              <a:buNone/>
              <a:defRPr/>
            </a:pPr>
            <a:endParaRPr lang="nl-NL" altLang="nl-NL" b="0" dirty="0"/>
          </a:p>
        </p:txBody>
      </p:sp>
      <p:pic>
        <p:nvPicPr>
          <p:cNvPr id="20484" name="Afbeelding 1">
            <a:extLst>
              <a:ext uri="{FF2B5EF4-FFF2-40B4-BE49-F238E27FC236}">
                <a16:creationId xmlns:a16="http://schemas.microsoft.com/office/drawing/2014/main" id="{567136D7-8E7D-4E00-8AD9-9EF74A047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293096"/>
            <a:ext cx="7462168" cy="22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97979C9-527F-49EC-94D7-5EF905BD0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E10AD48-9380-412F-96E0-4085F075F0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6897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8. </a:t>
            </a:r>
            <a:r>
              <a:rPr lang="nl-NL" sz="2400" b="1" dirty="0"/>
              <a:t>Veiligheid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sz="2400" b="0" dirty="0"/>
              <a:t>Elk varken heeft behoefte aan veiligheid.</a:t>
            </a:r>
          </a:p>
          <a:p>
            <a:pPr>
              <a:defRPr/>
            </a:pPr>
            <a:r>
              <a:rPr lang="nl-NL" sz="2400" b="0" dirty="0"/>
              <a:t>Angst, stress, pijn en verwondingen dienen voorkomen te worden</a:t>
            </a:r>
          </a:p>
          <a:p>
            <a:pPr>
              <a:defRPr/>
            </a:pPr>
            <a:r>
              <a:rPr lang="nl-NL" sz="2400" b="0" dirty="0"/>
              <a:t>Varkens dienen zich veilig door de leefomgeving kunnen verplaatsen zonder zich te bezeren aan hekken of schotten of andere stalonderdelen.</a:t>
            </a:r>
            <a:endParaRPr lang="nl-NL" altLang="nl-NL" sz="2400" dirty="0"/>
          </a:p>
        </p:txBody>
      </p:sp>
      <p:pic>
        <p:nvPicPr>
          <p:cNvPr id="21508" name="Afbeelding 1">
            <a:extLst>
              <a:ext uri="{FF2B5EF4-FFF2-40B4-BE49-F238E27FC236}">
                <a16:creationId xmlns:a16="http://schemas.microsoft.com/office/drawing/2014/main" id="{69E94A3A-E8F0-4B47-9209-8F3F1842D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573016"/>
            <a:ext cx="8529642" cy="290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9F3CC80-6724-42D1-AC0F-7418B467E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F7688D2-AB22-4C6B-89DF-23DBC8E10B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6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l-NL" altLang="nl-NL" sz="2400" b="1" dirty="0"/>
              <a:t>9. Gezondheid </a:t>
            </a:r>
          </a:p>
          <a:p>
            <a:pPr marL="0" indent="0" eaLnBrk="1" hangingPunct="1">
              <a:buNone/>
            </a:pPr>
            <a:endParaRPr lang="nl-NL" altLang="nl-NL" sz="2400" b="1" dirty="0"/>
          </a:p>
          <a:p>
            <a:pPr marL="0" indent="0">
              <a:buNone/>
            </a:pPr>
            <a:r>
              <a:rPr lang="nl-NL" altLang="nl-NL" sz="2400" b="0" dirty="0"/>
              <a:t>Een varken wil niet ziek zijn. Dit betekent </a:t>
            </a:r>
          </a:p>
          <a:p>
            <a:pPr marL="0" indent="0">
              <a:buNone/>
            </a:pPr>
            <a:r>
              <a:rPr lang="nl-NL" altLang="nl-NL" sz="2400" b="0" dirty="0"/>
              <a:t>dat hij vrij van (sub)klinische symptomen </a:t>
            </a:r>
          </a:p>
          <a:p>
            <a:pPr marL="0" indent="0">
              <a:buNone/>
            </a:pPr>
            <a:r>
              <a:rPr lang="nl-NL" altLang="nl-NL" sz="2400" b="0" dirty="0"/>
              <a:t>moet kunnen leven en daarom </a:t>
            </a:r>
          </a:p>
          <a:p>
            <a:pPr marL="0" indent="0">
              <a:buNone/>
            </a:pPr>
            <a:r>
              <a:rPr lang="nl-NL" altLang="nl-NL" sz="2400" b="0" dirty="0"/>
              <a:t>beschermd moet worden tegen een </a:t>
            </a:r>
          </a:p>
          <a:p>
            <a:pPr marL="0" indent="0">
              <a:buNone/>
            </a:pPr>
            <a:r>
              <a:rPr lang="nl-NL" altLang="nl-NL" sz="2400" b="0" dirty="0"/>
              <a:t>overmatige hoeveelheid ziektekiemen </a:t>
            </a:r>
          </a:p>
          <a:p>
            <a:pPr marL="0" indent="0">
              <a:buNone/>
            </a:pPr>
            <a:r>
              <a:rPr lang="nl-NL" altLang="nl-NL" sz="2400" b="0" dirty="0"/>
              <a:t>en een </a:t>
            </a:r>
          </a:p>
          <a:p>
            <a:pPr marL="0" indent="0">
              <a:buNone/>
            </a:pPr>
            <a:r>
              <a:rPr lang="nl-NL" altLang="nl-NL" sz="2400" b="0" dirty="0"/>
              <a:t>hoge infectiedruk.</a:t>
            </a:r>
          </a:p>
          <a:p>
            <a:pPr marL="0" indent="0">
              <a:buNone/>
            </a:pPr>
            <a:endParaRPr lang="nl-NL" altLang="nl-NL" b="0" dirty="0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5C7B18B-43BB-40BD-AA78-932DCD89C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700808"/>
            <a:ext cx="6135474" cy="409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5691204-EE97-4FE0-8E0D-864C048CC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059A3D7-AEE9-44EF-A789-40C6F3AD2F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4" y="1124744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9. </a:t>
            </a:r>
            <a:r>
              <a:rPr lang="nl-NL" sz="2400" b="1" dirty="0"/>
              <a:t>Gezondheid </a:t>
            </a:r>
          </a:p>
          <a:p>
            <a:pPr marL="0" indent="0">
              <a:buNone/>
              <a:defRPr/>
            </a:pPr>
            <a:endParaRPr lang="nl-NL" altLang="nl-NL" sz="2400" b="0" dirty="0"/>
          </a:p>
          <a:p>
            <a:pPr>
              <a:defRPr/>
            </a:pPr>
            <a:r>
              <a:rPr lang="nl-NL" sz="2400" b="0" i="1" dirty="0"/>
              <a:t>schone’ leefomgeving; e</a:t>
            </a:r>
            <a:r>
              <a:rPr lang="nl-NL" sz="2400" b="0" dirty="0"/>
              <a:t>en goede hygiëne, frisse lucht,</a:t>
            </a:r>
          </a:p>
          <a:p>
            <a:pPr>
              <a:defRPr/>
            </a:pPr>
            <a:r>
              <a:rPr lang="nl-NL" sz="2400" b="0" dirty="0"/>
              <a:t>een goede stalinrichting</a:t>
            </a:r>
            <a:endParaRPr lang="nl-NL" sz="2400" b="0" i="1" dirty="0"/>
          </a:p>
          <a:p>
            <a:pPr>
              <a:defRPr/>
            </a:pPr>
            <a:r>
              <a:rPr lang="nl-NL" sz="2400" b="0" i="1" dirty="0"/>
              <a:t>water en voer van een goede kwaliteit</a:t>
            </a:r>
          </a:p>
          <a:p>
            <a:pPr>
              <a:defRPr/>
            </a:pPr>
            <a:r>
              <a:rPr lang="nl-NL" altLang="nl-NL" sz="2400" b="0" i="1" dirty="0"/>
              <a:t>Juiste luchtvochtigheid</a:t>
            </a:r>
          </a:p>
          <a:p>
            <a:pPr>
              <a:defRPr/>
            </a:pPr>
            <a:r>
              <a:rPr lang="nl-NL" altLang="nl-NL" sz="2400" b="0" i="1" dirty="0"/>
              <a:t>Geen verwondingen aan stalonderdelen</a:t>
            </a:r>
          </a:p>
          <a:p>
            <a:pPr>
              <a:defRPr/>
            </a:pPr>
            <a:r>
              <a:rPr lang="nl-NL" altLang="nl-NL" sz="2400" b="0" i="1" dirty="0"/>
              <a:t>Achterwege laten van ingrepen (couperen)</a:t>
            </a:r>
            <a:endParaRPr lang="nl-NL" alt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29E2672-7842-429A-B512-45F7BAA8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4221088"/>
            <a:ext cx="7464152" cy="254434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025F2C7-DEA4-4409-8BBF-EB8319751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58BCF49-8985-4139-9E4B-B454D77349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5190" y="1052736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10. Beweging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>
              <a:buNone/>
              <a:defRPr/>
            </a:pPr>
            <a:r>
              <a:rPr lang="nl-NL" sz="2400" b="0" dirty="0"/>
              <a:t>Beweging is belangrijk voor varkens om </a:t>
            </a:r>
          </a:p>
          <a:p>
            <a:pPr>
              <a:defRPr/>
            </a:pPr>
            <a:r>
              <a:rPr lang="nl-NL" sz="2400" b="0" dirty="0"/>
              <a:t>het bewegingsapparaat in een goede conditie te houden.</a:t>
            </a:r>
          </a:p>
          <a:p>
            <a:pPr>
              <a:defRPr/>
            </a:pPr>
            <a:r>
              <a:rPr lang="nl-NL" sz="2400" b="0" dirty="0"/>
              <a:t>om het geboorteproces normaal te laten verlopen</a:t>
            </a:r>
          </a:p>
          <a:p>
            <a:pPr>
              <a:defRPr/>
            </a:pPr>
            <a:r>
              <a:rPr lang="nl-NL" sz="2400" b="0" dirty="0"/>
              <a:t>een goede darmwerking te bevorderen</a:t>
            </a:r>
          </a:p>
          <a:p>
            <a:pPr>
              <a:defRPr/>
            </a:pPr>
            <a:r>
              <a:rPr lang="nl-NL" sz="2400" b="0" dirty="0"/>
              <a:t>Het is echter niet duidelijk of varkens ook echt behoefte hebben aan beweging</a:t>
            </a:r>
            <a:endParaRPr lang="nl-NL" altLang="nl-NL" sz="2400" dirty="0"/>
          </a:p>
        </p:txBody>
      </p:sp>
      <p:pic>
        <p:nvPicPr>
          <p:cNvPr id="24580" name="Afbeelding 1">
            <a:extLst>
              <a:ext uri="{FF2B5EF4-FFF2-40B4-BE49-F238E27FC236}">
                <a16:creationId xmlns:a16="http://schemas.microsoft.com/office/drawing/2014/main" id="{FF375909-07EC-4CA9-BCD9-9C51DAE20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3" y="3814539"/>
            <a:ext cx="6363415" cy="263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7F5DDE0-BE6B-47D2-AC35-35CC53960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FE97A70-D064-424D-A0ED-EE43AA38E2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9009" y="1219200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11. Seksueel gedrag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>
              <a:defRPr/>
            </a:pPr>
            <a:r>
              <a:rPr lang="nl-NL" sz="2400" b="0" dirty="0"/>
              <a:t>Jonge beren vertonen bijvoorbeeld nogal eens seksueel gedrag. (beren mesten)</a:t>
            </a:r>
          </a:p>
          <a:p>
            <a:pPr>
              <a:defRPr/>
            </a:pPr>
            <a:r>
              <a:rPr lang="nl-NL" sz="2400" b="0" dirty="0"/>
              <a:t>Zeugen die in groepen gehouden worden kunnen onrust veroorzaken als ze berig</a:t>
            </a:r>
          </a:p>
          <a:p>
            <a:pPr>
              <a:defRPr/>
            </a:pPr>
            <a:endParaRPr lang="nl-NL" altLang="nl-NL" sz="2400" b="0" dirty="0"/>
          </a:p>
          <a:p>
            <a:pPr marL="0" indent="0">
              <a:buNone/>
              <a:defRPr/>
            </a:pPr>
            <a:r>
              <a:rPr lang="nl-NL" altLang="nl-NL" sz="2400" b="0" dirty="0"/>
              <a:t>Het is belangrijk dat dieren </a:t>
            </a:r>
          </a:p>
          <a:p>
            <a:pPr marL="0" indent="0">
              <a:buNone/>
              <a:defRPr/>
            </a:pPr>
            <a:r>
              <a:rPr lang="nl-NL" altLang="nl-NL" sz="2400" b="0" dirty="0"/>
              <a:t>die worden lastige Gevallen weg </a:t>
            </a:r>
          </a:p>
          <a:p>
            <a:pPr marL="0" indent="0">
              <a:buNone/>
              <a:defRPr/>
            </a:pPr>
            <a:r>
              <a:rPr lang="nl-NL" altLang="nl-NL" sz="2400" b="0" dirty="0"/>
              <a:t>kunnen lopen</a:t>
            </a:r>
            <a:endParaRPr lang="nl-NL" altLang="nl-NL" sz="2400" dirty="0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35DFAA79-2846-4EFC-80AF-979D45C6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852936"/>
            <a:ext cx="4276648" cy="37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8F46A8D-A56B-42DA-81C2-6E45C3CA9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Wat wil het varken?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1EB3552-B406-4FB9-A6CB-78D6B0B143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981075"/>
            <a:ext cx="8712200" cy="4895850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  <a:p>
            <a:pPr marL="0" indent="0" eaLnBrk="1" hangingPunct="1">
              <a:buNone/>
            </a:pPr>
            <a:endParaRPr lang="nl-NL" altLang="nl-NL" sz="280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55FF7A0-C393-4140-A539-3C69A9DA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221999"/>
            <a:ext cx="89455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FD4374D-ED6B-4C8D-94F0-258643886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394392A-4764-44A8-9668-D514F698E9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6" y="980728"/>
            <a:ext cx="8712200" cy="568801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12. Nestbouwgedrag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 eaLnBrk="1" hangingPunct="1">
              <a:buNone/>
              <a:defRPr/>
            </a:pPr>
            <a:r>
              <a:rPr lang="nl-NL" altLang="nl-NL" sz="2400" dirty="0"/>
              <a:t>Zeugen die uitgedragen zijn vertonen een sterke behoefte tot nestbouw</a:t>
            </a:r>
          </a:p>
          <a:p>
            <a:pPr>
              <a:defRPr/>
            </a:pPr>
            <a:r>
              <a:rPr lang="nl-NL" sz="2400" b="0" i="1" dirty="0"/>
              <a:t>aparte ruimte voor nestbouw</a:t>
            </a:r>
          </a:p>
          <a:p>
            <a:pPr>
              <a:defRPr/>
            </a:pPr>
            <a:r>
              <a:rPr lang="nl-NL" sz="2400" b="0" i="1" dirty="0"/>
              <a:t>aparte ruimte voor nestbouw</a:t>
            </a:r>
          </a:p>
          <a:p>
            <a:pPr>
              <a:defRPr/>
            </a:pPr>
            <a:r>
              <a:rPr lang="nl-NL" sz="2400" b="0" dirty="0"/>
              <a:t>De </a:t>
            </a:r>
            <a:r>
              <a:rPr lang="nl-NL" sz="2400" b="0" i="1" dirty="0"/>
              <a:t>ondergrond van de nestruimte </a:t>
            </a:r>
            <a:endParaRPr lang="nl-NL" sz="2400" b="0" dirty="0"/>
          </a:p>
          <a:p>
            <a:pPr marL="0" indent="0">
              <a:buNone/>
              <a:defRPr/>
            </a:pPr>
            <a:r>
              <a:rPr lang="nl-NL" sz="2400" dirty="0"/>
              <a:t>   i</a:t>
            </a:r>
            <a:r>
              <a:rPr lang="nl-NL" sz="2400" b="0" dirty="0"/>
              <a:t>s bij voorkeur </a:t>
            </a:r>
            <a:r>
              <a:rPr lang="nl-NL" sz="2400" b="0" dirty="0" err="1"/>
              <a:t>indrukbaar</a:t>
            </a:r>
            <a:r>
              <a:rPr lang="nl-NL" sz="2400" b="0" dirty="0"/>
              <a:t> om een </a:t>
            </a:r>
          </a:p>
          <a:p>
            <a:pPr marL="0" indent="0">
              <a:buNone/>
              <a:defRPr/>
            </a:pPr>
            <a:r>
              <a:rPr lang="nl-NL" sz="2400" dirty="0"/>
              <a:t>   </a:t>
            </a:r>
            <a:r>
              <a:rPr lang="nl-NL" sz="2400" b="0" dirty="0"/>
              <a:t>kuil te maken</a:t>
            </a:r>
            <a:endParaRPr lang="nl-NL" altLang="nl-NL" sz="2400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45A2347F-E242-498D-9B54-C5B7E078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483380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6416D4F-BA59-4640-B550-DBE65AFEE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9565E15-79B4-486F-AB6C-EA186D5BCC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538" y="1104901"/>
            <a:ext cx="11449050" cy="441959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13. Maternaal gedrag</a:t>
            </a:r>
          </a:p>
          <a:p>
            <a:pPr eaLnBrk="1" hangingPunct="1">
              <a:defRPr/>
            </a:pPr>
            <a:r>
              <a:rPr lang="nl-NL" sz="2400" b="0" dirty="0"/>
              <a:t>regelmatig neus-neus contact.</a:t>
            </a:r>
          </a:p>
          <a:p>
            <a:pPr>
              <a:defRPr/>
            </a:pPr>
            <a:r>
              <a:rPr lang="nl-NL" sz="2400" b="0" i="1" dirty="0"/>
              <a:t>Moment van spenen</a:t>
            </a:r>
            <a:r>
              <a:rPr lang="nl-NL" sz="2400" b="0" dirty="0"/>
              <a:t>. Geleidelijk spenen heeft de voorkeur</a:t>
            </a:r>
          </a:p>
          <a:p>
            <a:pPr>
              <a:defRPr/>
            </a:pPr>
            <a:r>
              <a:rPr lang="nl-NL" sz="2400" b="0" dirty="0"/>
              <a:t>Een voldoende grote </a:t>
            </a:r>
            <a:r>
              <a:rPr lang="nl-NL" sz="2400" b="0" i="1" dirty="0"/>
              <a:t>kraamruimte </a:t>
            </a:r>
            <a:r>
              <a:rPr lang="nl-NL" sz="2400" b="0" dirty="0"/>
              <a:t>is belangrijk</a:t>
            </a:r>
          </a:p>
          <a:p>
            <a:pPr>
              <a:defRPr/>
            </a:pPr>
            <a:r>
              <a:rPr lang="nl-NL" sz="2400" b="0" i="1" dirty="0"/>
              <a:t>Verbaal contact in de kraamruimte moet </a:t>
            </a:r>
            <a:r>
              <a:rPr lang="nl-NL" sz="2400" b="0" dirty="0"/>
              <a:t>mogelijk zijn</a:t>
            </a:r>
          </a:p>
          <a:p>
            <a:pPr>
              <a:defRPr/>
            </a:pPr>
            <a:r>
              <a:rPr lang="nl-NL" sz="2400" b="0" i="1" dirty="0"/>
              <a:t>ondergrond in de kraamruimte </a:t>
            </a:r>
            <a:r>
              <a:rPr lang="nl-NL" sz="2400" b="0" dirty="0"/>
              <a:t>moet voldoende grip bieden</a:t>
            </a:r>
            <a:endParaRPr lang="nl-NL" altLang="nl-NL" sz="2400" dirty="0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FB5A0DB5-C225-4591-93D1-1AED91169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554809"/>
            <a:ext cx="8795343" cy="300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C778597-14E4-4586-B6F8-C706698F0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78135D7-36A7-4756-95F9-2137D09FE5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Door tegemoet te komen aan de behoeften van het varken voorkomt het ontstaan van stereotiep gedrag. 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marL="0" indent="0">
              <a:buNone/>
              <a:defRPr/>
            </a:pPr>
            <a:r>
              <a:rPr lang="nl-NL" altLang="nl-NL" sz="2400" dirty="0"/>
              <a:t>Wat is stereotiep gedrag? </a:t>
            </a:r>
          </a:p>
          <a:p>
            <a:pPr marL="0" indent="0">
              <a:buNone/>
              <a:defRPr/>
            </a:pPr>
            <a:endParaRPr lang="nl-NL" altLang="nl-NL" sz="2400" dirty="0"/>
          </a:p>
          <a:p>
            <a:pPr marL="0" indent="0">
              <a:buNone/>
              <a:defRPr/>
            </a:pPr>
            <a:r>
              <a:rPr lang="nl-NL" sz="2400" b="0" dirty="0"/>
              <a:t>Stereotiep gedrag is een vast patroon van gedragselementen die zich steeds maar blijven herhalen zonder dat daarmee enig doel wordt bereikt.</a:t>
            </a:r>
          </a:p>
          <a:p>
            <a:pPr>
              <a:defRPr/>
            </a:pPr>
            <a:r>
              <a:rPr lang="nl-NL" sz="2400" b="0" dirty="0"/>
              <a:t>looskauwen, </a:t>
            </a:r>
          </a:p>
          <a:p>
            <a:pPr>
              <a:defRPr/>
            </a:pPr>
            <a:r>
              <a:rPr lang="nl-NL" sz="2400" b="0" dirty="0"/>
              <a:t>Stangbijten</a:t>
            </a:r>
          </a:p>
          <a:p>
            <a:pPr>
              <a:defRPr/>
            </a:pPr>
            <a:r>
              <a:rPr lang="nl-NL" sz="2400" b="0" dirty="0"/>
              <a:t>Tandenknarsen</a:t>
            </a:r>
          </a:p>
          <a:p>
            <a:pPr>
              <a:defRPr/>
            </a:pPr>
            <a:r>
              <a:rPr lang="nl-NL" sz="2400" b="0" dirty="0"/>
              <a:t>Overmatig drinken van water of ‘spelen’ met de drinknippel</a:t>
            </a:r>
            <a:endParaRPr lang="nl-NL" alt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00995F2-B547-4550-9345-18A021E6E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Behoeften van varkens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9779B00-E6E5-4DAB-BAE3-A45F5D37FE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Stereotiep gedrag is niet meer af te leren.</a:t>
            </a:r>
          </a:p>
          <a:p>
            <a:endParaRPr lang="nl-NL" altLang="nl-NL" sz="2400" dirty="0"/>
          </a:p>
          <a:p>
            <a:r>
              <a:rPr lang="nl-NL" altLang="nl-NL" sz="2400" dirty="0"/>
              <a:t>Stereotiep gedrag is doelloos (heeft geen functie)</a:t>
            </a:r>
          </a:p>
          <a:p>
            <a:endParaRPr lang="nl-NL" altLang="nl-NL" sz="2400" dirty="0"/>
          </a:p>
          <a:p>
            <a:r>
              <a:rPr lang="nl-NL" altLang="nl-NL" sz="2400" dirty="0"/>
              <a:t>Stereotiep gedrag wordt in de natuur bijna niet gezien</a:t>
            </a:r>
          </a:p>
          <a:p>
            <a:endParaRPr lang="nl-NL" altLang="nl-NL" sz="2400" dirty="0"/>
          </a:p>
          <a:p>
            <a:r>
              <a:rPr lang="nl-NL" altLang="nl-NL" sz="2400" dirty="0"/>
              <a:t>Door stereotiep gedrag te vertonen maken de dieren endorfine aan (morfine-achtige stof) en dit is verslavend</a:t>
            </a:r>
          </a:p>
          <a:p>
            <a:endParaRPr lang="nl-NL" altLang="nl-NL" sz="2400" dirty="0"/>
          </a:p>
          <a:p>
            <a:r>
              <a:rPr lang="nl-NL" altLang="nl-NL" sz="2400" dirty="0"/>
              <a:t>Stereotypieën zijn dus een belangrijke aanwijzing dat er iets aan schort of heeft geschort in de stal.</a:t>
            </a:r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22DE918-1505-47C5-9C4C-2872924C8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14E2D2D-C9D9-4257-AF4F-2C89B66531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Functiegebieden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Eten</a:t>
            </a:r>
          </a:p>
          <a:p>
            <a:pPr eaLnBrk="1" hangingPunct="1">
              <a:defRPr/>
            </a:pPr>
            <a:r>
              <a:rPr lang="nl-NL" altLang="nl-NL" sz="2400" dirty="0"/>
              <a:t>Rusten</a:t>
            </a:r>
          </a:p>
          <a:p>
            <a:pPr eaLnBrk="1" hangingPunct="1">
              <a:defRPr/>
            </a:pPr>
            <a:r>
              <a:rPr lang="nl-NL" altLang="nl-NL" sz="2400" dirty="0"/>
              <a:t>Exploreren,  </a:t>
            </a:r>
          </a:p>
          <a:p>
            <a:pPr marL="0" indent="0" eaLnBrk="1" hangingPunct="1">
              <a:buNone/>
              <a:defRPr/>
            </a:pPr>
            <a:r>
              <a:rPr lang="nl-NL" altLang="nl-NL" sz="2400" dirty="0"/>
              <a:t>    mesten en urineren</a:t>
            </a:r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5DCBBE2B-537B-4852-B277-083F602C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1916113"/>
            <a:ext cx="56673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2901294-EFF8-4358-BCEF-78FC87AB0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C3755BD-E6A2-46B6-A74C-B144503E17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nl-NL" altLang="nl-NL" sz="2400" dirty="0"/>
              <a:t>Functiegebieden</a:t>
            </a:r>
          </a:p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05F0E0CA-8027-45FB-9175-46BDCE89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406525"/>
            <a:ext cx="7005638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90ED32C-3775-4702-9EC7-0A66E1AC2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68B1035-C350-484B-B39A-389BDAA977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 dirty="0"/>
          </a:p>
          <a:p>
            <a:pPr marL="0" indent="0" eaLnBrk="1" hangingPunct="1">
              <a:buNone/>
            </a:pPr>
            <a:endParaRPr lang="nl-NL" altLang="nl-NL" dirty="0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BA3C57D9-F771-4109-9E25-CA565C30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042193"/>
            <a:ext cx="7335838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8E8AEC7-53EB-4B9A-A1AD-217B0AF05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4AA0D63-E551-407D-88CE-D3ED7A8364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3796" name="Afbeelding 1">
            <a:extLst>
              <a:ext uri="{FF2B5EF4-FFF2-40B4-BE49-F238E27FC236}">
                <a16:creationId xmlns:a16="http://schemas.microsoft.com/office/drawing/2014/main" id="{E9B4CC20-C28F-4991-8623-B8367DCF9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892019"/>
            <a:ext cx="76454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B52C022-8726-44E6-BF33-FC85F66F3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526D6C0-4553-4925-A6C6-5A238B24C0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b="1" dirty="0"/>
              <a:t>Verrijking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Behoeften van het varken</a:t>
            </a:r>
          </a:p>
          <a:p>
            <a:pPr eaLnBrk="1" hangingPunct="1">
              <a:defRPr/>
            </a:pPr>
            <a:r>
              <a:rPr lang="nl-NL" altLang="nl-NL" sz="2400" dirty="0"/>
              <a:t>Wettelijke eisen</a:t>
            </a:r>
          </a:p>
          <a:p>
            <a:pPr marL="0" indent="0" eaLnBrk="1" hangingPunct="1">
              <a:buNone/>
              <a:defRPr/>
            </a:pPr>
            <a:endParaRPr lang="nl-NL" altLang="nl-NL" dirty="0"/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id="{F918E02A-C67C-464E-99E9-0C84601F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000305"/>
            <a:ext cx="53133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>
            <a:extLst>
              <a:ext uri="{FF2B5EF4-FFF2-40B4-BE49-F238E27FC236}">
                <a16:creationId xmlns:a16="http://schemas.microsoft.com/office/drawing/2014/main" id="{4A3C309C-85A4-4C94-88DB-F0F3AA0D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429000"/>
            <a:ext cx="49720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71BD6B7-94E7-45F1-9255-94D0AFAA6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3314C64-1837-418A-B377-D31667666C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3A76BDAA-EC1F-42CC-B8A2-8AC11197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765176"/>
            <a:ext cx="7239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9F3C2D-09A8-4310-948B-87EAC4263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Dierenwelzijn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C0EE7E-AB82-4F1B-A43E-65A80F3AD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981075"/>
            <a:ext cx="8712200" cy="48958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l-NL" altLang="nl-NL" sz="2800" dirty="0"/>
              <a:t>Dierenwelzijn…wat is dat eigenlijk?</a:t>
            </a:r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r>
              <a:rPr lang="nl-NL" altLang="nl-NL" sz="2800" dirty="0">
                <a:hlinkClick r:id="rId2"/>
              </a:rPr>
              <a:t>Cursus dierenwelzijn DWW</a:t>
            </a: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</p:txBody>
      </p:sp>
      <p:pic>
        <p:nvPicPr>
          <p:cNvPr id="5124" name="Afbeelding 1">
            <a:hlinkClick r:id="rId3"/>
            <a:extLst>
              <a:ext uri="{FF2B5EF4-FFF2-40B4-BE49-F238E27FC236}">
                <a16:creationId xmlns:a16="http://schemas.microsoft.com/office/drawing/2014/main" id="{3A1379A3-B1A2-47AB-A476-7192E5C99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97" y="1664493"/>
            <a:ext cx="86375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C8CF55D-7D56-4892-8368-B7340B209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E743946-E6D9-4E91-9B42-3B718B5AB8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6868" name="Afbeelding 1">
            <a:extLst>
              <a:ext uri="{FF2B5EF4-FFF2-40B4-BE49-F238E27FC236}">
                <a16:creationId xmlns:a16="http://schemas.microsoft.com/office/drawing/2014/main" id="{D129E878-FC83-4DF1-ACE2-1522228F0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996833"/>
            <a:ext cx="8520113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C423509-DC72-49F9-AF6B-617604BB8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6EBE755-0B97-4476-B934-9DAE3A0F4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7892" name="Afbeelding 1">
            <a:extLst>
              <a:ext uri="{FF2B5EF4-FFF2-40B4-BE49-F238E27FC236}">
                <a16:creationId xmlns:a16="http://schemas.microsoft.com/office/drawing/2014/main" id="{044B66A6-6141-405E-9503-E88BE823D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06" y="983514"/>
            <a:ext cx="90011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72E322-0BC7-4023-86D2-42A89E997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E429539-B63C-4D95-83E0-9AD3BCBB9F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8916" name="Afbeelding 2">
            <a:extLst>
              <a:ext uri="{FF2B5EF4-FFF2-40B4-BE49-F238E27FC236}">
                <a16:creationId xmlns:a16="http://schemas.microsoft.com/office/drawing/2014/main" id="{0475049F-0014-47F0-AB2F-56D00BB4D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64" y="880543"/>
            <a:ext cx="9210675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2B08225-BDE7-4ABC-B896-B444B459F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52B4B1B-EB0B-44F7-956F-B41AD4DE17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39940" name="Afbeelding 1">
            <a:extLst>
              <a:ext uri="{FF2B5EF4-FFF2-40B4-BE49-F238E27FC236}">
                <a16:creationId xmlns:a16="http://schemas.microsoft.com/office/drawing/2014/main" id="{3C373EE9-256A-434D-A6E8-CFA76D65A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897489"/>
            <a:ext cx="916622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F7CF4C9-3A32-422B-844F-4C6BF1F1A3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Van behoeften naar ontwerp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4A81694-EE21-41DB-B6B5-AB5590970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l-NL" altLang="nl-NL"/>
          </a:p>
          <a:p>
            <a:pPr marL="0" indent="0" eaLnBrk="1" hangingPunct="1">
              <a:buNone/>
            </a:pPr>
            <a:endParaRPr lang="nl-NL" altLang="nl-NL"/>
          </a:p>
        </p:txBody>
      </p:sp>
      <p:pic>
        <p:nvPicPr>
          <p:cNvPr id="40964" name="Afbeelding 1">
            <a:extLst>
              <a:ext uri="{FF2B5EF4-FFF2-40B4-BE49-F238E27FC236}">
                <a16:creationId xmlns:a16="http://schemas.microsoft.com/office/drawing/2014/main" id="{40208056-E42C-4EDE-9B0A-192DADF0B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075530"/>
            <a:ext cx="90551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74747-110F-2EC0-309F-EAB11E7D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Kan niet!?</a:t>
            </a:r>
          </a:p>
        </p:txBody>
      </p:sp>
      <p:pic>
        <p:nvPicPr>
          <p:cNvPr id="5" name="Tijdelijke aanduiding voor inhoud 4">
            <a:hlinkClick r:id="rId2"/>
            <a:extLst>
              <a:ext uri="{FF2B5EF4-FFF2-40B4-BE49-F238E27FC236}">
                <a16:creationId xmlns:a16="http://schemas.microsoft.com/office/drawing/2014/main" id="{F6E44948-4F59-876A-B229-D53F24AD7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476" y="1448122"/>
            <a:ext cx="10571281" cy="4419600"/>
          </a:xfrm>
        </p:spPr>
      </p:pic>
    </p:spTree>
    <p:extLst>
      <p:ext uri="{BB962C8B-B14F-4D97-AF65-F5344CB8AC3E}">
        <p14:creationId xmlns:p14="http://schemas.microsoft.com/office/powerpoint/2010/main" val="3010753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639ACB88-DE77-4C49-8D93-0B8021C1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Bedankt voor uw aandacht ! 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29C95-25F7-46F3-AA4F-81365156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/>
          <a:p>
            <a:fld id="{B34830DA-893C-43FC-932A-FD3AB0CCB479}" type="datetime1">
              <a:rPr lang="nl-NL" smtClean="0"/>
              <a:pPr/>
              <a:t>3-9-2024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9B1E76-1ADC-4767-9262-728C9659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/>
          <a:p>
            <a:r>
              <a:rPr lang="nl-NL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73BC87-2B66-44BF-8CF6-240477A8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64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25D37-B68E-8D92-782C-65F6648B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800" dirty="0"/>
              <a:t>Ethiek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00AC52A-D6D0-D7E9-CBB9-C6C23BCDA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552" y="1319791"/>
            <a:ext cx="7128792" cy="5241346"/>
          </a:xfrm>
        </p:spPr>
      </p:pic>
    </p:spTree>
    <p:extLst>
      <p:ext uri="{BB962C8B-B14F-4D97-AF65-F5344CB8AC3E}">
        <p14:creationId xmlns:p14="http://schemas.microsoft.com/office/powerpoint/2010/main" val="264047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9F3C2D-09A8-4310-948B-87EAC4263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Varkens in de natuur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C0EE7E-AB82-4F1B-A43E-65A80F3AD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981075"/>
            <a:ext cx="8712200" cy="4895850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</p:txBody>
      </p:sp>
      <p:pic>
        <p:nvPicPr>
          <p:cNvPr id="5" name="Picture 2" descr="Dieren in Belgie">
            <a:extLst>
              <a:ext uri="{FF2B5EF4-FFF2-40B4-BE49-F238E27FC236}">
                <a16:creationId xmlns:a16="http://schemas.microsoft.com/office/drawing/2014/main" id="{0E10E611-5B7F-47FB-B046-60572276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56" y="1116081"/>
            <a:ext cx="6092044" cy="368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C16A51D-8286-4CD0-B115-8CE335C39032}"/>
              </a:ext>
            </a:extLst>
          </p:cNvPr>
          <p:cNvSpPr txBox="1"/>
          <p:nvPr/>
        </p:nvSpPr>
        <p:spPr>
          <a:xfrm>
            <a:off x="263352" y="1340768"/>
            <a:ext cx="5593124" cy="484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Hebben een sterke hiërarchie: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Oudere varkens staan bovenaan en de grootste en de sterkste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Sociale organisatie: </a:t>
            </a:r>
            <a:r>
              <a:rPr lang="nl-NL" altLang="nl-NL" b="1" kern="0" dirty="0">
                <a:solidFill>
                  <a:srgbClr val="000000"/>
                </a:solidFill>
                <a:latin typeface="Verdana"/>
              </a:rPr>
              <a:t>familiegroepen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Meerdere generaties verwante zeugen met hun biggen (familiegroepen van 5 à 10 zeugen inclusief biggen)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Vrouwelijk nakomelingen blijven vaak na het spenen bij de groep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Beren horen niet bij de groep en leven eerst in een vrijgezellengroep. Als ze volwassen zijn leven ze solitair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Hebben een territorium. Dat bestaat uit: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Netwerk van paden om naar de verschillende functiegebieden te lopen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Rustplaatsen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Voedselgebieden (veel tijd bezig met het zoeken van voedsel)</a:t>
            </a:r>
            <a:endParaRPr lang="nl-NL" sz="1400" kern="0" dirty="0">
              <a:solidFill>
                <a:srgbClr val="000000"/>
              </a:solidFill>
              <a:latin typeface="Verdana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2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9F3C2D-09A8-4310-948B-87EAC4263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Varkens in de natuur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C0EE7E-AB82-4F1B-A43E-65A80F3AD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981075"/>
            <a:ext cx="8712200" cy="4895850"/>
          </a:xfrm>
        </p:spPr>
        <p:txBody>
          <a:bodyPr/>
          <a:lstStyle/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  <a:p>
            <a:pPr marL="0" indent="0" eaLnBrk="1" hangingPunct="1">
              <a:buNone/>
            </a:pPr>
            <a:endParaRPr lang="nl-NL" altLang="nl-NL" sz="28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C16A51D-8286-4CD0-B115-8CE335C39032}"/>
              </a:ext>
            </a:extLst>
          </p:cNvPr>
          <p:cNvSpPr txBox="1"/>
          <p:nvPr/>
        </p:nvSpPr>
        <p:spPr>
          <a:xfrm>
            <a:off x="189779" y="1131105"/>
            <a:ext cx="594054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Houden contact onderling door: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Knorgeluiden: 25 tot 30 knor- en gromgeluiden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Varkens kunnen goed horen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Varkens kunnen goed ruiken (opsporen van truffels). Biggen herkennen hun moeder vooral aan de geur. Bij de voorknie van een varken zitten klieren die geurstoffen verspreiden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Echter, varkens zien slecht (waarschijnlijk kleurenblind)</a:t>
            </a:r>
          </a:p>
          <a:p>
            <a:pPr lvl="1">
              <a:defRPr/>
            </a:pPr>
            <a:endParaRPr lang="nl-NL" alt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altLang="nl-NL" kern="0" dirty="0">
                <a:solidFill>
                  <a:srgbClr val="000000"/>
                </a:solidFill>
                <a:latin typeface="Verdana"/>
              </a:rPr>
              <a:t>Ritme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Varkens kunnen ook gedurende de avond of nacht actief zijn op zoek naar voedsel. 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altLang="nl-NL" sz="1400" kern="0" dirty="0">
                <a:solidFill>
                  <a:srgbClr val="000000"/>
                </a:solidFill>
                <a:latin typeface="Verdana"/>
              </a:rPr>
              <a:t>Maar als ze overdag worden bijgevoerd veranderen ze hun ritme en gaan ze ‘s avonds en ‘s nachts rusten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sz="1400" kern="0" dirty="0">
                <a:solidFill>
                  <a:srgbClr val="000000"/>
                </a:solidFill>
                <a:latin typeface="Verdana"/>
              </a:rPr>
              <a:t>Omnivoor (insecten, kadavers, knollen, wortels, fruit, grassen)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sz="1400" kern="0" dirty="0">
                <a:solidFill>
                  <a:srgbClr val="000000"/>
                </a:solidFill>
                <a:latin typeface="Verdana"/>
              </a:rPr>
              <a:t>Wroeten tijdens voedsel zoeken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sz="1400" kern="0" dirty="0">
                <a:solidFill>
                  <a:srgbClr val="000000"/>
                </a:solidFill>
                <a:latin typeface="Verdana"/>
              </a:rPr>
              <a:t>Paartijd sept. tot mrt.</a:t>
            </a:r>
          </a:p>
          <a:p>
            <a:pPr marL="742950" lvl="1" indent="-285750">
              <a:buFontTx/>
              <a:buChar char="-"/>
              <a:defRPr/>
            </a:pPr>
            <a:r>
              <a:rPr lang="nl-NL" sz="1400" kern="0" dirty="0">
                <a:solidFill>
                  <a:srgbClr val="000000"/>
                </a:solidFill>
                <a:latin typeface="Verdana"/>
              </a:rPr>
              <a:t>Draagtijd 113-114 dagen, +/- 8-12 frislingen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pic>
        <p:nvPicPr>
          <p:cNvPr id="8" name="Picture 2" descr="De wilde zwijnen zijn terug in het dorp">
            <a:extLst>
              <a:ext uri="{FF2B5EF4-FFF2-40B4-BE49-F238E27FC236}">
                <a16:creationId xmlns:a16="http://schemas.microsoft.com/office/drawing/2014/main" id="{6B821AF0-CE8D-470A-92BA-F94E90AB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590185"/>
            <a:ext cx="5459760" cy="363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20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9FA11E1-D0B9-40B3-A041-6A720DC355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Dierenwelzijn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A152BCF-D02F-439F-BED9-A819C7DBC6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nl-NL" altLang="nl-NL" sz="2400" dirty="0"/>
              <a:t>Wetenschappers hebben verschillende uitgangspunten als ze dierenwelzijn proberen te definiëren.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goed biologisch functioneren van de dieren en letten dan vooral op de fysiologische processen in het lichaam.</a:t>
            </a:r>
          </a:p>
          <a:p>
            <a:pPr marL="0" indent="0" eaLnBrk="1" hangingPunct="1">
              <a:buNone/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het als het voorkomen van ongerief en het stimuleren van positieve ervaringen, waarover het gedrag van het dier informatie geeft.</a:t>
            </a:r>
          </a:p>
          <a:p>
            <a:pPr eaLnBrk="1" hangingPunct="1">
              <a:defRPr/>
            </a:pPr>
            <a:endParaRPr lang="nl-NL" altLang="nl-NL" sz="2400" dirty="0"/>
          </a:p>
          <a:p>
            <a:pPr eaLnBrk="1" hangingPunct="1">
              <a:defRPr/>
            </a:pPr>
            <a:r>
              <a:rPr lang="nl-NL" altLang="nl-NL" sz="2400" dirty="0"/>
              <a:t>het kunnen leiden van een natuurlijk leven.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25D37-B68E-8D92-782C-65F6648B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800" dirty="0"/>
              <a:t>Vijf vrijheden van </a:t>
            </a:r>
            <a:r>
              <a:rPr lang="nl-NL" sz="4800" dirty="0" err="1"/>
              <a:t>Brambell</a:t>
            </a:r>
            <a:br>
              <a:rPr lang="nl-NL" sz="4800" dirty="0"/>
            </a:br>
            <a:r>
              <a:rPr lang="nl-NL" sz="2800" dirty="0"/>
              <a:t>(commissie uit 1968)</a:t>
            </a:r>
            <a:endParaRPr lang="nl-NL" sz="48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E4B680-A719-CB48-12D9-AEE6624B8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56792"/>
            <a:ext cx="11449050" cy="4419599"/>
          </a:xfrm>
        </p:spPr>
        <p:txBody>
          <a:bodyPr/>
          <a:lstStyle/>
          <a:p>
            <a:pPr marL="0" indent="0" algn="l">
              <a:buNone/>
            </a:pPr>
            <a:r>
              <a:rPr lang="nl-N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Voor het omschrijven van goed dierenwelzijn gelden de vijf vrijheden van het dier als uitgangspunt. Die vrijheden zijn:</a:t>
            </a:r>
          </a:p>
          <a:p>
            <a:pPr marL="0" indent="0" algn="l">
              <a:buNone/>
            </a:pPr>
            <a:endParaRPr lang="nl-NL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Poppins" panose="00000500000000000000" pitchFamily="2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vrij van honger, dorst en ondervoeding</a:t>
            </a:r>
            <a:r>
              <a:rPr lang="nl-N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: door directe toegang tot vers water en goed voedsel om gezond en sterk te blijven;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vrij van lichamelijk en klimatologisch ongemak</a:t>
            </a:r>
            <a:r>
              <a:rPr lang="nl-N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: door het hebben van een geschikte, comfortabele huisvesting die rust en een goed klimaat biedt;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vrij van pijn, verwondingen en ziektes</a:t>
            </a:r>
            <a:r>
              <a:rPr lang="nl-N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: door deze te voorkomen of snel te diagnosticeren en te behandelen;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vrij van angst en chronische stress</a:t>
            </a:r>
            <a:r>
              <a:rPr lang="nl-N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: door omstandigheden te vermijden die lijden en stress veroorzaken;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vrij om het natuurlijke, soorteigen gedrag uit te oefenen</a:t>
            </a:r>
            <a:r>
              <a:rPr lang="nl-N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: door voldoende bewegingsruimte, geschikte voorzieningen en een geschikte groepssamenstelling.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7110274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_Powerpoint_Template" id="{6CF14EEB-6C2D-44F6-9B6F-3B3A136E0DC1}" vid="{A3259D04-0B05-473D-9B0E-1BDF1DDFD46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Yuverta_Powerpoint_Template</Template>
  <TotalTime>8767</TotalTime>
  <Words>1651</Words>
  <Application>Microsoft Office PowerPoint</Application>
  <PresentationFormat>Breedbeeld</PresentationFormat>
  <Paragraphs>350</Paragraphs>
  <Slides>46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2" baseType="lpstr">
      <vt:lpstr>Arial</vt:lpstr>
      <vt:lpstr>Arial Black</vt:lpstr>
      <vt:lpstr>Calibri</vt:lpstr>
      <vt:lpstr>Poppins</vt:lpstr>
      <vt:lpstr>Verdana</vt:lpstr>
      <vt:lpstr>Yuverta</vt:lpstr>
      <vt:lpstr>PowerPoint-presentatie</vt:lpstr>
      <vt:lpstr>Wat wil het varken?  Van behoeften naar stalontwerpen</vt:lpstr>
      <vt:lpstr>Wat wil het varken?</vt:lpstr>
      <vt:lpstr>Dierenwelzijn</vt:lpstr>
      <vt:lpstr>Ethiek</vt:lpstr>
      <vt:lpstr>Varkens in de natuur</vt:lpstr>
      <vt:lpstr>Varkens in de natuur</vt:lpstr>
      <vt:lpstr>Dierenwelzijn</vt:lpstr>
      <vt:lpstr>Vijf vrijheden van Brambell (commissie uit 1968)</vt:lpstr>
      <vt:lpstr>Dierenwelzijn</vt:lpstr>
      <vt:lpstr>Huisvesting varkens in het verleden</vt:lpstr>
      <vt:lpstr>Huisvesting varkens in het verleden</vt:lpstr>
      <vt:lpstr>Diercategorieën 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Behoeften van varkens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Van behoeften naar ontwerp</vt:lpstr>
      <vt:lpstr>Kan niet!?</vt:lpstr>
      <vt:lpstr>Bedankt voor uw aandacht ! </vt:lpstr>
    </vt:vector>
  </TitlesOfParts>
  <Company>AOC Limburg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 BELEEF JE EIGEN GROEI ’</dc:title>
  <dc:creator>Astrid Damen</dc:creator>
  <cp:lastModifiedBy>Herman Peeters</cp:lastModifiedBy>
  <cp:revision>49</cp:revision>
  <dcterms:created xsi:type="dcterms:W3CDTF">2008-05-16T13:03:03Z</dcterms:created>
  <dcterms:modified xsi:type="dcterms:W3CDTF">2024-09-03T12:04:57Z</dcterms:modified>
</cp:coreProperties>
</file>